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1D8"/>
          </a:solidFill>
        </a:fill>
      </a:tcStyle>
    </a:wholeTbl>
    <a:band2H>
      <a:tcTxStyle b="def" i="def"/>
      <a:tcStyle>
        <a:tcBdr/>
        <a:fill>
          <a:solidFill>
            <a:srgbClr val="E7E9E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3CB"/>
          </a:solidFill>
        </a:fill>
      </a:tcStyle>
    </a:wholeTbl>
    <a:band2H>
      <a:tcTxStyle b="def" i="def"/>
      <a:tcStyle>
        <a:tcBdr/>
        <a:fill>
          <a:solidFill>
            <a:srgbClr val="E7EA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E1CC"/>
          </a:solidFill>
        </a:fill>
      </a:tcStyle>
    </a:wholeTbl>
    <a:band2H>
      <a:tcTxStyle b="def" i="def"/>
      <a:tcStyle>
        <a:tcBdr/>
        <a:fill>
          <a:solidFill>
            <a:srgbClr val="E8F0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제목 텍스트</a:t>
            </a:r>
          </a:p>
        </p:txBody>
      </p:sp>
      <p:sp>
        <p:nvSpPr>
          <p:cNvPr id="12" name="본문 첫 번째 줄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21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제목 텍스트</a:t>
            </a:r>
          </a:p>
        </p:txBody>
      </p:sp>
      <p:sp>
        <p:nvSpPr>
          <p:cNvPr id="30" name="본문 첫 번째 줄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757575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757575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757575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757575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9" name="본문 첫 번째 줄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8" name="본문 첫 번째 줄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텍스트 개체 틀 4"/>
          <p:cNvSpPr/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제목 텍스트</a:t>
            </a:r>
          </a:p>
        </p:txBody>
      </p:sp>
      <p:sp>
        <p:nvSpPr>
          <p:cNvPr id="73" name="본문 첫 번째 줄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텍스트 개체 틀 3"/>
          <p:cNvSpPr/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제목 텍스트</a:t>
            </a:r>
          </a:p>
        </p:txBody>
      </p:sp>
      <p:sp>
        <p:nvSpPr>
          <p:cNvPr id="83" name="그림 개체 틀 2"/>
          <p:cNvSpPr/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본문 첫 번째 줄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본문 첫 번째 줄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757575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5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6.png"/><Relationship Id="rId4" Type="http://schemas.openxmlformats.org/officeDocument/2006/relationships/image" Target="../media/image8.png"/><Relationship Id="rId5" Type="http://schemas.openxmlformats.org/officeDocument/2006/relationships/image" Target="../media/image24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image" Target="../media/image29.png"/><Relationship Id="rId5" Type="http://schemas.openxmlformats.org/officeDocument/2006/relationships/image" Target="../media/image32.png"/><Relationship Id="rId6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9.png"/><Relationship Id="rId4" Type="http://schemas.openxmlformats.org/officeDocument/2006/relationships/image" Target="../media/image3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9" Type="http://schemas.openxmlformats.org/officeDocument/2006/relationships/image" Target="../media/image22.png"/><Relationship Id="rId10" Type="http://schemas.openxmlformats.org/officeDocument/2006/relationships/image" Target="../media/image23.png"/><Relationship Id="rId11" Type="http://schemas.openxmlformats.org/officeDocument/2006/relationships/image" Target="../media/image2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제목 1"/>
          <p:cNvSpPr txBox="1"/>
          <p:nvPr>
            <p:ph type="ctrTitle"/>
          </p:nvPr>
        </p:nvSpPr>
        <p:spPr>
          <a:xfrm>
            <a:off x="1651590" y="1925883"/>
            <a:ext cx="8888819" cy="1065314"/>
          </a:xfrm>
          <a:prstGeom prst="rect">
            <a:avLst/>
          </a:prstGeom>
        </p:spPr>
        <p:txBody>
          <a:bodyPr/>
          <a:lstStyle>
            <a:lvl1pPr defTabSz="585215">
              <a:defRPr b="1" sz="3520"/>
            </a:lvl1pPr>
          </a:lstStyle>
          <a:p>
            <a:pPr/>
            <a:r>
              <a:t>Doublet Classification using Topic model</a:t>
            </a:r>
          </a:p>
        </p:txBody>
      </p:sp>
      <p:sp>
        <p:nvSpPr>
          <p:cNvPr id="95" name="제목 1"/>
          <p:cNvSpPr txBox="1"/>
          <p:nvPr/>
        </p:nvSpPr>
        <p:spPr>
          <a:xfrm>
            <a:off x="1697310" y="3419138"/>
            <a:ext cx="8797379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/>
          <a:p>
            <a:pPr algn="ctr">
              <a:defRPr sz="2000"/>
            </a:pPr>
            <a:r>
              <a:t>Kanghee Cho, Seulgi Lee, Chanho Park, Junyoung Kim</a:t>
            </a:r>
            <a:endParaRPr sz="6000"/>
          </a:p>
          <a:p>
            <a:pPr algn="ctr">
              <a:defRPr sz="2000"/>
            </a:pPr>
          </a:p>
          <a:p>
            <a:pPr algn="ctr">
              <a:defRPr sz="2000"/>
            </a:pPr>
            <a:r>
              <a:t>Laboratory for Single Cell Systems</a:t>
            </a:r>
            <a:endParaRPr sz="6000"/>
          </a:p>
          <a:p>
            <a:pPr algn="ctr">
              <a:defRPr sz="2000"/>
            </a:pPr>
            <a:r>
              <a:t>Department of Bioinformatics</a:t>
            </a:r>
            <a:r>
              <a:t> </a:t>
            </a:r>
            <a:r>
              <a:t>of Soongsil University</a:t>
            </a:r>
            <a:endParaRPr sz="6000"/>
          </a:p>
          <a:p>
            <a:pPr algn="ctr">
              <a:defRPr sz="2000"/>
            </a:pPr>
            <a:r>
              <a:t>Feb. 21. 2025</a:t>
            </a:r>
          </a:p>
        </p:txBody>
      </p:sp>
      <p:pic>
        <p:nvPicPr>
          <p:cNvPr id="96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Comparison with Leiden clustering</a:t>
            </a:r>
          </a:p>
        </p:txBody>
      </p:sp>
      <p:pic>
        <p:nvPicPr>
          <p:cNvPr id="161" name="그림 3" descr="그림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97125" y="1626861"/>
            <a:ext cx="5201777" cy="36201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그림 4" descr="그림 4"/>
          <p:cNvPicPr>
            <a:picLocks noChangeAspect="1"/>
          </p:cNvPicPr>
          <p:nvPr/>
        </p:nvPicPr>
        <p:blipFill>
          <a:blip r:embed="rId4">
            <a:extLst/>
          </a:blip>
          <a:srcRect l="0" t="9467" r="0" b="0"/>
          <a:stretch>
            <a:fillRect/>
          </a:stretch>
        </p:blipFill>
        <p:spPr>
          <a:xfrm>
            <a:off x="283145" y="1655564"/>
            <a:ext cx="5741343" cy="3546834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토픽 모델의 결과"/>
          <p:cNvSpPr txBox="1"/>
          <p:nvPr/>
        </p:nvSpPr>
        <p:spPr>
          <a:xfrm>
            <a:off x="693935" y="1142258"/>
            <a:ext cx="2195874" cy="427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180473" indent="-180473">
              <a:buSzPct val="60000"/>
              <a:buBlip>
                <a:blip r:embed="rId5"/>
              </a:buBlip>
              <a:defRPr sz="2100"/>
            </a:lvl1pPr>
          </a:lstStyle>
          <a:p>
            <a:pPr/>
            <a:r>
              <a:t> 토픽 모델의 결과 </a:t>
            </a:r>
          </a:p>
        </p:txBody>
      </p:sp>
      <p:sp>
        <p:nvSpPr>
          <p:cNvPr id="164" name="Leiden clustering 결과"/>
          <p:cNvSpPr txBox="1"/>
          <p:nvPr/>
        </p:nvSpPr>
        <p:spPr>
          <a:xfrm>
            <a:off x="7008375" y="1076822"/>
            <a:ext cx="2910599" cy="427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180473" indent="-180473">
              <a:buSzPct val="60000"/>
              <a:buBlip>
                <a:blip r:embed="rId5"/>
              </a:buBlip>
              <a:defRPr sz="2100"/>
            </a:lvl1pPr>
          </a:lstStyle>
          <a:p>
            <a:pPr/>
            <a:r>
              <a:t> Leiden clustering 결과</a:t>
            </a:r>
          </a:p>
        </p:txBody>
      </p:sp>
      <p:sp>
        <p:nvSpPr>
          <p:cNvPr id="165" name="기존의 Leiden clustering 처럼 우리의 토픽 모델도 발현 패턴이 비슷한 세포들을 잘 구분해 주는 것을 확인"/>
          <p:cNvSpPr txBox="1"/>
          <p:nvPr/>
        </p:nvSpPr>
        <p:spPr>
          <a:xfrm>
            <a:off x="3036120" y="5521871"/>
            <a:ext cx="6119760" cy="860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ct val="120000"/>
              </a:lnSpc>
              <a:defRPr sz="2200"/>
            </a:pPr>
            <a:r>
              <a:t>기존의 Leiden clustering 처럼 우리의 토픽 모델도</a:t>
            </a:r>
            <a:br/>
            <a:r>
              <a:t>발현 패턴이 비슷한 세포들을 잘 구분해 주는 것을 확인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Leiden clustering</a:t>
            </a:r>
          </a:p>
        </p:txBody>
      </p:sp>
      <p:pic>
        <p:nvPicPr>
          <p:cNvPr id="169" name="그림 3" descr="그림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7345" y="1246675"/>
            <a:ext cx="9080599" cy="54236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Comparison with Leiden clustering</a:t>
            </a:r>
          </a:p>
        </p:txBody>
      </p:sp>
      <p:pic>
        <p:nvPicPr>
          <p:cNvPr id="173" name="그림 3" descr="그림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198" y="1921143"/>
            <a:ext cx="5842742" cy="35239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그림 4" descr="그림 4"/>
          <p:cNvPicPr>
            <a:picLocks noChangeAspect="1"/>
          </p:cNvPicPr>
          <p:nvPr/>
        </p:nvPicPr>
        <p:blipFill>
          <a:blip r:embed="rId4">
            <a:extLst/>
          </a:blip>
          <a:srcRect l="0" t="6355" r="0" b="0"/>
          <a:stretch>
            <a:fillRect/>
          </a:stretch>
        </p:blipFill>
        <p:spPr>
          <a:xfrm>
            <a:off x="253060" y="1857334"/>
            <a:ext cx="5773238" cy="3689137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타원형"/>
          <p:cNvSpPr/>
          <p:nvPr/>
        </p:nvSpPr>
        <p:spPr>
          <a:xfrm>
            <a:off x="4083118" y="2975091"/>
            <a:ext cx="661146" cy="991819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76" name="타원형"/>
          <p:cNvSpPr/>
          <p:nvPr/>
        </p:nvSpPr>
        <p:spPr>
          <a:xfrm>
            <a:off x="3142122" y="4612009"/>
            <a:ext cx="359307" cy="768351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77" name="타원형"/>
          <p:cNvSpPr/>
          <p:nvPr/>
        </p:nvSpPr>
        <p:spPr>
          <a:xfrm>
            <a:off x="1036038" y="2918561"/>
            <a:ext cx="477966" cy="768351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78" name="토픽 모델의 결과"/>
          <p:cNvSpPr txBox="1"/>
          <p:nvPr/>
        </p:nvSpPr>
        <p:spPr>
          <a:xfrm>
            <a:off x="673615" y="1314978"/>
            <a:ext cx="2195874" cy="427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180473" indent="-180473">
              <a:buSzPct val="60000"/>
              <a:buBlip>
                <a:blip r:embed="rId5"/>
              </a:buBlip>
              <a:defRPr sz="2100"/>
            </a:lvl1pPr>
          </a:lstStyle>
          <a:p>
            <a:pPr/>
            <a:r>
              <a:t> 토픽 모델의 결과 </a:t>
            </a:r>
          </a:p>
        </p:txBody>
      </p:sp>
      <p:sp>
        <p:nvSpPr>
          <p:cNvPr id="179" name="Leiden clustering 결과"/>
          <p:cNvSpPr txBox="1"/>
          <p:nvPr/>
        </p:nvSpPr>
        <p:spPr>
          <a:xfrm>
            <a:off x="6408935" y="1314978"/>
            <a:ext cx="2910599" cy="427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180473" indent="-180473">
              <a:buSzPct val="60000"/>
              <a:buBlip>
                <a:blip r:embed="rId5"/>
              </a:buBlip>
              <a:defRPr sz="2100"/>
            </a:lvl1pPr>
          </a:lstStyle>
          <a:p>
            <a:pPr/>
            <a:r>
              <a:t> Leiden clustering 결과</a:t>
            </a:r>
          </a:p>
        </p:txBody>
      </p:sp>
      <p:sp>
        <p:nvSpPr>
          <p:cNvPr id="180" name="타원형"/>
          <p:cNvSpPr/>
          <p:nvPr/>
        </p:nvSpPr>
        <p:spPr>
          <a:xfrm>
            <a:off x="9823518" y="2860791"/>
            <a:ext cx="661145" cy="991819"/>
          </a:xfrm>
          <a:prstGeom prst="ellipse">
            <a:avLst/>
          </a:prstGeom>
          <a:ln w="38100">
            <a:solidFill>
              <a:srgbClr val="0433FF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81" name="타원형"/>
          <p:cNvSpPr/>
          <p:nvPr/>
        </p:nvSpPr>
        <p:spPr>
          <a:xfrm>
            <a:off x="8882522" y="4497709"/>
            <a:ext cx="359307" cy="768351"/>
          </a:xfrm>
          <a:prstGeom prst="ellipse">
            <a:avLst/>
          </a:prstGeom>
          <a:ln w="38100">
            <a:solidFill>
              <a:srgbClr val="0433FF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82" name="==&gt; 9번 토픽을 부여받은 세포들이…"/>
          <p:cNvSpPr txBox="1"/>
          <p:nvPr/>
        </p:nvSpPr>
        <p:spPr>
          <a:xfrm>
            <a:off x="2699786" y="5661030"/>
            <a:ext cx="4257140" cy="1079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</a:pPr>
            <a:r>
              <a:t>==&gt; 9번 토픽을 부여받은 세포들이</a:t>
            </a:r>
          </a:p>
          <a:p>
            <a:pPr>
              <a:lnSpc>
                <a:spcPct val="120000"/>
              </a:lnSpc>
            </a:pPr>
            <a:r>
              <a:t>UMAP 공간상에서 떨어져 있음을 확인함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10009382" y="6122360"/>
            <a:ext cx="2615624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Topic 9 and words</a:t>
            </a:r>
          </a:p>
        </p:txBody>
      </p:sp>
      <p:grpSp>
        <p:nvGrpSpPr>
          <p:cNvPr id="191" name="그룹"/>
          <p:cNvGrpSpPr/>
          <p:nvPr/>
        </p:nvGrpSpPr>
        <p:grpSpPr>
          <a:xfrm>
            <a:off x="321899" y="1568127"/>
            <a:ext cx="5773238" cy="3689137"/>
            <a:chOff x="0" y="0"/>
            <a:chExt cx="5773237" cy="3689135"/>
          </a:xfrm>
        </p:grpSpPr>
        <p:pic>
          <p:nvPicPr>
            <p:cNvPr id="186" name="그림 4" descr="그림 4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6355" r="0" b="0"/>
            <a:stretch>
              <a:fillRect/>
            </a:stretch>
          </p:blipFill>
          <p:spPr>
            <a:xfrm>
              <a:off x="0" y="0"/>
              <a:ext cx="5773238" cy="36891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7" name="타원형"/>
            <p:cNvSpPr/>
            <p:nvPr/>
          </p:nvSpPr>
          <p:spPr>
            <a:xfrm>
              <a:off x="3830058" y="1117757"/>
              <a:ext cx="661145" cy="991818"/>
            </a:xfrm>
            <a:prstGeom prst="ellipse">
              <a:avLst/>
            </a:prstGeom>
            <a:noFill/>
            <a:ln w="38100" cap="flat">
              <a:solidFill>
                <a:srgbClr val="FF26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8" name="타원형"/>
            <p:cNvSpPr/>
            <p:nvPr/>
          </p:nvSpPr>
          <p:spPr>
            <a:xfrm>
              <a:off x="2889061" y="2754674"/>
              <a:ext cx="359308" cy="768351"/>
            </a:xfrm>
            <a:prstGeom prst="ellipse">
              <a:avLst/>
            </a:prstGeom>
            <a:noFill/>
            <a:ln w="38100" cap="flat">
              <a:solidFill>
                <a:srgbClr val="FF26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9" name="타원형"/>
            <p:cNvSpPr/>
            <p:nvPr/>
          </p:nvSpPr>
          <p:spPr>
            <a:xfrm>
              <a:off x="782977" y="1061226"/>
              <a:ext cx="477966" cy="768351"/>
            </a:xfrm>
            <a:prstGeom prst="ellipse">
              <a:avLst/>
            </a:prstGeom>
            <a:noFill/>
            <a:ln w="38100" cap="flat">
              <a:solidFill>
                <a:srgbClr val="FF26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0" name="직사각형"/>
            <p:cNvSpPr/>
            <p:nvPr/>
          </p:nvSpPr>
          <p:spPr>
            <a:xfrm>
              <a:off x="4599458" y="2479027"/>
              <a:ext cx="680196" cy="183148"/>
            </a:xfrm>
            <a:prstGeom prst="rect">
              <a:avLst/>
            </a:prstGeom>
            <a:noFill/>
            <a:ln w="19050" cap="flat">
              <a:solidFill>
                <a:srgbClr val="FF26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192" name="Topic 9 in umap"/>
          <p:cNvSpPr txBox="1"/>
          <p:nvPr/>
        </p:nvSpPr>
        <p:spPr>
          <a:xfrm>
            <a:off x="685903" y="1025340"/>
            <a:ext cx="194520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180473" indent="-180473">
              <a:buSzPct val="60000"/>
              <a:buBlip>
                <a:blip r:embed="rId4"/>
              </a:buBlip>
            </a:lvl1pPr>
          </a:lstStyle>
          <a:p>
            <a:pPr/>
            <a:r>
              <a:t> Topic 9 in umap</a:t>
            </a:r>
          </a:p>
        </p:txBody>
      </p:sp>
      <p:grpSp>
        <p:nvGrpSpPr>
          <p:cNvPr id="197" name="그룹"/>
          <p:cNvGrpSpPr/>
          <p:nvPr/>
        </p:nvGrpSpPr>
        <p:grpSpPr>
          <a:xfrm>
            <a:off x="6426049" y="940158"/>
            <a:ext cx="5022013" cy="2209595"/>
            <a:chOff x="0" y="0"/>
            <a:chExt cx="5022011" cy="2209593"/>
          </a:xfrm>
        </p:grpSpPr>
        <p:pic>
          <p:nvPicPr>
            <p:cNvPr id="193" name="그림 12" descr="그림 12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0" r="0" b="61647"/>
            <a:stretch>
              <a:fillRect/>
            </a:stretch>
          </p:blipFill>
          <p:spPr>
            <a:xfrm>
              <a:off x="265698" y="498163"/>
              <a:ext cx="4756314" cy="7792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4" name="Topic 9’s EnrichR"/>
            <p:cNvSpPr txBox="1"/>
            <p:nvPr/>
          </p:nvSpPr>
          <p:spPr>
            <a:xfrm>
              <a:off x="0" y="0"/>
              <a:ext cx="2106047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marL="180473" indent="-180473">
                <a:buSzPct val="60000"/>
                <a:buBlip>
                  <a:blip r:embed="rId4"/>
                </a:buBlip>
              </a:lvl1pPr>
            </a:lstStyle>
            <a:p>
              <a:pPr/>
              <a:r>
                <a:t> Topic 9’s EnrichR</a:t>
              </a:r>
            </a:p>
          </p:txBody>
        </p:sp>
        <p:pic>
          <p:nvPicPr>
            <p:cNvPr id="195" name="이미지" descr="이미지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07206" y="1924459"/>
              <a:ext cx="3136476" cy="2851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6" name="Topic 9’s words"/>
            <p:cNvSpPr txBox="1"/>
            <p:nvPr/>
          </p:nvSpPr>
          <p:spPr>
            <a:xfrm>
              <a:off x="73576" y="1364515"/>
              <a:ext cx="1902786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marL="180473" indent="-180473">
                <a:buSzPct val="60000"/>
                <a:buBlip>
                  <a:blip r:embed="rId4"/>
                </a:buBlip>
              </a:lvl1pPr>
            </a:lstStyle>
            <a:p>
              <a:pPr/>
              <a:r>
                <a:t> Topic 9’s words</a:t>
              </a:r>
            </a:p>
          </p:txBody>
        </p:sp>
      </p:grpSp>
      <p:pic>
        <p:nvPicPr>
          <p:cNvPr id="198" name="그림 3" descr="그림 3"/>
          <p:cNvPicPr>
            <a:picLocks noChangeAspect="1"/>
          </p:cNvPicPr>
          <p:nvPr/>
        </p:nvPicPr>
        <p:blipFill>
          <a:blip r:embed="rId7">
            <a:extLst/>
          </a:blip>
          <a:srcRect l="0" t="0" r="51018" b="0"/>
          <a:stretch>
            <a:fillRect/>
          </a:stretch>
        </p:blipFill>
        <p:spPr>
          <a:xfrm>
            <a:off x="6470874" y="3277403"/>
            <a:ext cx="4932336" cy="3617086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HBB 발현"/>
          <p:cNvSpPr txBox="1"/>
          <p:nvPr/>
        </p:nvSpPr>
        <p:spPr>
          <a:xfrm>
            <a:off x="7342906" y="5661530"/>
            <a:ext cx="1033167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2600"/>
                </a:solidFill>
              </a:defRPr>
            </a:lvl1pPr>
          </a:lstStyle>
          <a:p>
            <a:pPr/>
            <a:r>
              <a:t>HBB 발현</a:t>
            </a:r>
          </a:p>
        </p:txBody>
      </p:sp>
      <p:sp>
        <p:nvSpPr>
          <p:cNvPr id="200" name="Red Blood Cell로 판정"/>
          <p:cNvSpPr txBox="1"/>
          <p:nvPr/>
        </p:nvSpPr>
        <p:spPr>
          <a:xfrm>
            <a:off x="8811026" y="891410"/>
            <a:ext cx="2770522" cy="44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solidFill>
                  <a:srgbClr val="FF2600"/>
                </a:solidFill>
              </a:defRPr>
            </a:lvl1pPr>
          </a:lstStyle>
          <a:p>
            <a:pPr/>
            <a:r>
              <a:t>Red Blood Cell로 판정</a:t>
            </a:r>
          </a:p>
        </p:txBody>
      </p:sp>
      <p:sp>
        <p:nvSpPr>
          <p:cNvPr id="201" name="3가지 모두 RBC marker !"/>
          <p:cNvSpPr txBox="1"/>
          <p:nvPr/>
        </p:nvSpPr>
        <p:spPr>
          <a:xfrm>
            <a:off x="8635765" y="2270630"/>
            <a:ext cx="3073596" cy="44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solidFill>
                  <a:srgbClr val="FF2600"/>
                </a:solidFill>
              </a:defRPr>
            </a:lvl1pPr>
          </a:lstStyle>
          <a:p>
            <a:pPr/>
            <a:r>
              <a:t>3가지 모두 RBC marker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Comparison with data detected only by Singlet</a:t>
            </a:r>
          </a:p>
        </p:txBody>
      </p:sp>
      <p:pic>
        <p:nvPicPr>
          <p:cNvPr id="204" name="KakaoTalk_Photo_2025-02-20-23-03-20.png" descr="KakaoTalk_Photo_2025-02-20-23-03-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1489" y="1961030"/>
            <a:ext cx="3687274" cy="29630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KakaoTalk_Photo_2025-02-20-23-03-34.png" descr="KakaoTalk_Photo_2025-02-20-23-03-34.png"/>
          <p:cNvPicPr>
            <a:picLocks noChangeAspect="1"/>
          </p:cNvPicPr>
          <p:nvPr/>
        </p:nvPicPr>
        <p:blipFill>
          <a:blip r:embed="rId3">
            <a:extLst/>
          </a:blip>
          <a:srcRect l="0" t="26982" r="0" b="0"/>
          <a:stretch>
            <a:fillRect/>
          </a:stretch>
        </p:blipFill>
        <p:spPr>
          <a:xfrm>
            <a:off x="873481" y="5205530"/>
            <a:ext cx="4259912" cy="111898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그림 3" descr="그림 3"/>
          <p:cNvPicPr>
            <a:picLocks noChangeAspect="1"/>
          </p:cNvPicPr>
          <p:nvPr/>
        </p:nvPicPr>
        <p:blipFill>
          <a:blip r:embed="rId4">
            <a:extLst/>
          </a:blip>
          <a:srcRect l="0" t="0" r="51018" b="0"/>
          <a:stretch>
            <a:fillRect/>
          </a:stretch>
        </p:blipFill>
        <p:spPr>
          <a:xfrm>
            <a:off x="748021" y="2133045"/>
            <a:ext cx="4040518" cy="2963079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타원형"/>
          <p:cNvSpPr/>
          <p:nvPr/>
        </p:nvSpPr>
        <p:spPr>
          <a:xfrm>
            <a:off x="3733671" y="2855421"/>
            <a:ext cx="767026" cy="1030374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08" name="타원형"/>
          <p:cNvSpPr/>
          <p:nvPr/>
        </p:nvSpPr>
        <p:spPr>
          <a:xfrm>
            <a:off x="3057723" y="4263804"/>
            <a:ext cx="372763" cy="797124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09" name="타원형"/>
          <p:cNvSpPr/>
          <p:nvPr/>
        </p:nvSpPr>
        <p:spPr>
          <a:xfrm>
            <a:off x="1327933" y="2873732"/>
            <a:ext cx="495865" cy="797124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10" name="타원형"/>
          <p:cNvSpPr/>
          <p:nvPr/>
        </p:nvSpPr>
        <p:spPr>
          <a:xfrm>
            <a:off x="8447911" y="2753821"/>
            <a:ext cx="767026" cy="1030374"/>
          </a:xfrm>
          <a:prstGeom prst="ellipse">
            <a:avLst/>
          </a:prstGeom>
          <a:ln w="38100">
            <a:solidFill>
              <a:srgbClr val="0433FF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11" name="타원형"/>
          <p:cNvSpPr/>
          <p:nvPr/>
        </p:nvSpPr>
        <p:spPr>
          <a:xfrm>
            <a:off x="9113083" y="3994564"/>
            <a:ext cx="372763" cy="797124"/>
          </a:xfrm>
          <a:prstGeom prst="ellipse">
            <a:avLst/>
          </a:prstGeom>
          <a:ln w="38100">
            <a:solidFill>
              <a:srgbClr val="0433FF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12" name="타원형"/>
          <p:cNvSpPr/>
          <p:nvPr/>
        </p:nvSpPr>
        <p:spPr>
          <a:xfrm>
            <a:off x="7585471" y="2870446"/>
            <a:ext cx="495864" cy="797124"/>
          </a:xfrm>
          <a:prstGeom prst="ellipse">
            <a:avLst/>
          </a:prstGeom>
          <a:ln w="38100">
            <a:solidFill>
              <a:srgbClr val="0433FF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213" name="KakaoTalk_Photo_2025-02-20-23-03-26.png" descr="KakaoTalk_Photo_2025-02-20-23-03-26.png"/>
          <p:cNvPicPr>
            <a:picLocks noChangeAspect="1"/>
          </p:cNvPicPr>
          <p:nvPr/>
        </p:nvPicPr>
        <p:blipFill>
          <a:blip r:embed="rId5">
            <a:extLst/>
          </a:blip>
          <a:srcRect l="0" t="40679" r="0" b="0"/>
          <a:stretch>
            <a:fillRect/>
          </a:stretch>
        </p:blipFill>
        <p:spPr>
          <a:xfrm>
            <a:off x="7458109" y="5216217"/>
            <a:ext cx="4835732" cy="590769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Doublet + singlet data"/>
          <p:cNvSpPr txBox="1"/>
          <p:nvPr/>
        </p:nvSpPr>
        <p:spPr>
          <a:xfrm>
            <a:off x="1001306" y="1614698"/>
            <a:ext cx="302011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180473" indent="-180473">
              <a:buSzPct val="60000"/>
              <a:buBlip>
                <a:blip r:embed="rId6"/>
              </a:buBlip>
              <a:defRPr sz="2100"/>
            </a:lvl1pPr>
          </a:lstStyle>
          <a:p>
            <a:pPr/>
            <a:r>
              <a:t> Doublet + singlet data </a:t>
            </a:r>
          </a:p>
        </p:txBody>
      </p:sp>
      <p:sp>
        <p:nvSpPr>
          <p:cNvPr id="215" name="Only singlet data"/>
          <p:cNvSpPr txBox="1"/>
          <p:nvPr/>
        </p:nvSpPr>
        <p:spPr>
          <a:xfrm>
            <a:off x="7465575" y="1568978"/>
            <a:ext cx="2419387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180473" indent="-180473">
              <a:buSzPct val="60000"/>
              <a:buBlip>
                <a:blip r:embed="rId6"/>
              </a:buBlip>
              <a:defRPr sz="2100"/>
            </a:lvl1pPr>
          </a:lstStyle>
          <a:p>
            <a:pPr/>
            <a:r>
              <a:t> Only singlet data </a:t>
            </a:r>
          </a:p>
        </p:txBody>
      </p:sp>
      <p:sp>
        <p:nvSpPr>
          <p:cNvPr id="216" name="화살표"/>
          <p:cNvSpPr/>
          <p:nvPr/>
        </p:nvSpPr>
        <p:spPr>
          <a:xfrm>
            <a:off x="5438001" y="3506459"/>
            <a:ext cx="979562" cy="590948"/>
          </a:xfrm>
          <a:prstGeom prst="rightArrow">
            <a:avLst>
              <a:gd name="adj1" fmla="val 20305"/>
              <a:gd name="adj2" fmla="val 69782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17" name="더블렛 제거  -Scrublet -DoubletDetection"/>
          <p:cNvSpPr txBox="1"/>
          <p:nvPr/>
        </p:nvSpPr>
        <p:spPr>
          <a:xfrm>
            <a:off x="5363024" y="2400242"/>
            <a:ext cx="1628979" cy="997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ct val="120000"/>
              </a:lnSpc>
              <a:defRPr sz="2100"/>
            </a:pPr>
            <a:r>
              <a:rPr b="1"/>
              <a:t>더블렛 제거 </a:t>
            </a:r>
            <a:br/>
            <a:r>
              <a:rPr sz="1500"/>
              <a:t>-Scrublet</a:t>
            </a:r>
            <a:br>
              <a:rPr sz="1500"/>
            </a:br>
            <a:r>
              <a:rPr sz="1500"/>
              <a:t>-DoubletDetection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232054" y="6119218"/>
            <a:ext cx="2615624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Estimating doublet using markers</a:t>
            </a:r>
          </a:p>
        </p:txBody>
      </p:sp>
      <p:pic>
        <p:nvPicPr>
          <p:cNvPr id="221" name="그림 3" descr="그림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621" y="1018315"/>
            <a:ext cx="7951306" cy="285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그림 4" descr="그림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72264" y="4060871"/>
            <a:ext cx="7944682" cy="2909457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RBC 마커: HBB…"/>
          <p:cNvSpPr txBox="1"/>
          <p:nvPr/>
        </p:nvSpPr>
        <p:spPr>
          <a:xfrm>
            <a:off x="8675327" y="1646408"/>
            <a:ext cx="2443277" cy="1520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/>
            <a:r>
              <a:t>  </a:t>
            </a:r>
            <a:r>
              <a:rPr>
                <a:solidFill>
                  <a:srgbClr val="FF2600"/>
                </a:solidFill>
              </a:rPr>
              <a:t>RBC 마커</a:t>
            </a:r>
            <a:r>
              <a:t>: HBB</a:t>
            </a:r>
            <a:br/>
          </a:p>
          <a:p>
            <a:pPr algn="ctr"/>
            <a:r>
              <a:t>+ </a:t>
            </a:r>
          </a:p>
          <a:p>
            <a:pPr lvl="1" algn="ctr"/>
          </a:p>
          <a:p>
            <a:pPr lvl="1" algn="ctr"/>
            <a:r>
              <a:rPr>
                <a:solidFill>
                  <a:srgbClr val="FF2600"/>
                </a:solidFill>
              </a:rPr>
              <a:t>B cell 마커</a:t>
            </a:r>
            <a:r>
              <a:t>: CD79A</a:t>
            </a:r>
          </a:p>
        </p:txBody>
      </p:sp>
      <p:sp>
        <p:nvSpPr>
          <p:cNvPr id="224" name="타원형"/>
          <p:cNvSpPr/>
          <p:nvPr/>
        </p:nvSpPr>
        <p:spPr>
          <a:xfrm>
            <a:off x="2708952" y="3021363"/>
            <a:ext cx="359308" cy="768351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25" name="타원형"/>
          <p:cNvSpPr/>
          <p:nvPr/>
        </p:nvSpPr>
        <p:spPr>
          <a:xfrm>
            <a:off x="1041601" y="4684051"/>
            <a:ext cx="477965" cy="768351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26" name="타원형"/>
          <p:cNvSpPr/>
          <p:nvPr/>
        </p:nvSpPr>
        <p:spPr>
          <a:xfrm>
            <a:off x="5018090" y="4684051"/>
            <a:ext cx="477966" cy="768351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27" name="타원형"/>
          <p:cNvSpPr/>
          <p:nvPr/>
        </p:nvSpPr>
        <p:spPr>
          <a:xfrm>
            <a:off x="6743944" y="2972147"/>
            <a:ext cx="359308" cy="768351"/>
          </a:xfrm>
          <a:prstGeom prst="ellipse">
            <a:avLst/>
          </a:prstGeom>
          <a:ln w="38100">
            <a:solidFill>
              <a:srgbClr val="FF2600"/>
            </a:solidFill>
            <a:custDash>
              <a:ds d="200000" sp="200000"/>
            </a:custDash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28" name="직사각형"/>
          <p:cNvSpPr/>
          <p:nvPr/>
        </p:nvSpPr>
        <p:spPr>
          <a:xfrm>
            <a:off x="353667" y="913039"/>
            <a:ext cx="11308021" cy="2843424"/>
          </a:xfrm>
          <a:prstGeom prst="rect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29" name="직사각형"/>
          <p:cNvSpPr/>
          <p:nvPr/>
        </p:nvSpPr>
        <p:spPr>
          <a:xfrm>
            <a:off x="353667" y="4005578"/>
            <a:ext cx="11308021" cy="2843424"/>
          </a:xfrm>
          <a:prstGeom prst="rect">
            <a:avLst/>
          </a:prstGeom>
          <a:ln w="12700">
            <a:solidFill>
              <a:srgbClr val="000000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30" name="RBC 마커: HBB…"/>
          <p:cNvSpPr txBox="1"/>
          <p:nvPr/>
        </p:nvSpPr>
        <p:spPr>
          <a:xfrm>
            <a:off x="8529271" y="4534550"/>
            <a:ext cx="2735389" cy="1520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/>
            <a:r>
              <a:t>  </a:t>
            </a:r>
            <a:r>
              <a:rPr>
                <a:solidFill>
                  <a:srgbClr val="FF2600"/>
                </a:solidFill>
              </a:rPr>
              <a:t>RBC 마커</a:t>
            </a:r>
            <a:r>
              <a:t>: HBB</a:t>
            </a:r>
            <a:br/>
          </a:p>
          <a:p>
            <a:pPr algn="ctr"/>
            <a:r>
              <a:t>+ </a:t>
            </a:r>
          </a:p>
          <a:p>
            <a:pPr lvl="1" algn="ctr"/>
          </a:p>
          <a:p>
            <a:pPr lvl="1" algn="ctr"/>
            <a:r>
              <a:rPr>
                <a:solidFill>
                  <a:srgbClr val="FF2600"/>
                </a:solidFill>
              </a:rPr>
              <a:t>Monocyte 마커</a:t>
            </a:r>
            <a:r>
              <a:t>: FCN1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Conclusion</a:t>
            </a:r>
          </a:p>
        </p:txBody>
      </p:sp>
      <p:sp>
        <p:nvSpPr>
          <p:cNvPr id="233" name="모델 가설 : 클러스터링 알고리즘을 통해 예상치 못한 마커 조합을 보이는 클러스터 식별. 한 클러스터가 두 개 이상의 세포 유형에서 나타나는 마커를 높은 밀도로 표현하면 doublet 존재할 수 있음을 나타냄.…"/>
          <p:cNvSpPr txBox="1"/>
          <p:nvPr/>
        </p:nvSpPr>
        <p:spPr>
          <a:xfrm>
            <a:off x="506921" y="1848809"/>
            <a:ext cx="10841722" cy="3383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20315" indent="-120315" defTabSz="457200">
              <a:lnSpc>
                <a:spcPct val="120000"/>
              </a:lnSpc>
              <a:spcBef>
                <a:spcPts val="1200"/>
              </a:spcBef>
              <a:buSzPct val="60000"/>
              <a:buBlip>
                <a:blip r:embed="rId2"/>
              </a:buBlip>
              <a:defRPr sz="1700"/>
            </a:pPr>
            <a:r>
              <a:t> </a:t>
            </a:r>
            <a:r>
              <a:rPr b="1"/>
              <a:t>모델 가설 </a:t>
            </a:r>
            <a:r>
              <a:t>: 클러스터링 알고리즘을 통해 예상치 못한 마커 조합을 보이는 클러스터 식별. 한 클러스터가 두 개 이상의 세포 유형에서 나타나는 마커를 높은 밀도로 표현하면 doublet 존재할 수 있음을 나타냄.</a:t>
            </a:r>
          </a:p>
          <a:p>
            <a:pPr marL="120315" indent="-120315" defTabSz="457200">
              <a:lnSpc>
                <a:spcPct val="120000"/>
              </a:lnSpc>
              <a:spcBef>
                <a:spcPts val="1200"/>
              </a:spcBef>
              <a:buSzPct val="60000"/>
              <a:buBlip>
                <a:blip r:embed="rId2"/>
              </a:buBlip>
              <a:defRPr sz="1700"/>
            </a:pPr>
            <a:r>
              <a:t> </a:t>
            </a:r>
            <a:r>
              <a:rPr b="1"/>
              <a:t>모델 검증</a:t>
            </a:r>
            <a:r>
              <a:t>: 모델로 분류된 주제들이 개별 세포와 상관관계 있음, EnrichR로 확인.</a:t>
            </a:r>
          </a:p>
          <a:p>
            <a:pPr marL="120315" indent="-120315" defTabSz="457200">
              <a:lnSpc>
                <a:spcPct val="120000"/>
              </a:lnSpc>
              <a:spcBef>
                <a:spcPts val="1200"/>
              </a:spcBef>
              <a:buSzPct val="60000"/>
              <a:buBlip>
                <a:blip r:embed="rId2"/>
              </a:buBlip>
              <a:defRPr sz="1700"/>
            </a:pPr>
            <a:r>
              <a:t> </a:t>
            </a:r>
            <a:r>
              <a:rPr b="1"/>
              <a:t>차원 축소 영향</a:t>
            </a:r>
            <a:r>
              <a:t>: 차원 축소가 없음에도 불구하고 클러스터링이 잘 이루어진 것을 확인</a:t>
            </a:r>
          </a:p>
          <a:p>
            <a:pPr marL="120315" indent="-120315" defTabSz="457200">
              <a:lnSpc>
                <a:spcPct val="120000"/>
              </a:lnSpc>
              <a:spcBef>
                <a:spcPts val="1200"/>
              </a:spcBef>
              <a:buSzPct val="60000"/>
              <a:buBlip>
                <a:blip r:embed="rId2"/>
              </a:buBlip>
              <a:defRPr sz="1700"/>
            </a:pPr>
            <a:r>
              <a:t> </a:t>
            </a:r>
            <a:r>
              <a:rPr b="1"/>
              <a:t>모델 비교</a:t>
            </a:r>
            <a:r>
              <a:t>: 다른 툴들과 비교 시 우리 모델에서만 탐지한 doublet 케이스 발견.</a:t>
            </a:r>
          </a:p>
          <a:p>
            <a:pPr marL="120315" indent="-120315" defTabSz="457200">
              <a:lnSpc>
                <a:spcPct val="120000"/>
              </a:lnSpc>
              <a:spcBef>
                <a:spcPts val="1200"/>
              </a:spcBef>
              <a:buSzPct val="60000"/>
              <a:buBlip>
                <a:blip r:embed="rId2"/>
              </a:buBlip>
              <a:defRPr sz="1700"/>
            </a:pPr>
            <a:r>
              <a:t> </a:t>
            </a:r>
            <a:r>
              <a:rPr b="1"/>
              <a:t>마커 분석 차이</a:t>
            </a:r>
            <a:r>
              <a:t>: 우리의 모델의 결과에서는  umap 공간상에서 떨어져있어도 하나의 토픽으로 분류함을 확인함. </a:t>
            </a:r>
          </a:p>
          <a:p>
            <a:pPr marL="120315" indent="-120315" defTabSz="457200">
              <a:lnSpc>
                <a:spcPct val="120000"/>
              </a:lnSpc>
              <a:spcBef>
                <a:spcPts val="1200"/>
              </a:spcBef>
              <a:buSzPct val="60000"/>
              <a:buBlip>
                <a:blip r:embed="rId2"/>
              </a:buBlip>
              <a:defRPr sz="1700"/>
            </a:pPr>
            <a:r>
              <a:rPr b="1"/>
              <a:t>실제 검증 </a:t>
            </a:r>
            <a:r>
              <a:t>: MGI사에서 실제 doublet을 탐지할 수 있는 방법을 실험적으로 고안하였고 그 데이터를 제공한다고 함. 이것을 우리 모델의 검증을 위해 ground truth 데이터로 사용 할 수 있을 것이라고 기대.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제목 1"/>
          <p:cNvSpPr txBox="1"/>
          <p:nvPr>
            <p:ph type="ctrTitle"/>
          </p:nvPr>
        </p:nvSpPr>
        <p:spPr>
          <a:xfrm>
            <a:off x="1651590" y="1834443"/>
            <a:ext cx="8888820" cy="1065314"/>
          </a:xfrm>
          <a:prstGeom prst="rect">
            <a:avLst/>
          </a:prstGeom>
        </p:spPr>
        <p:txBody>
          <a:bodyPr/>
          <a:lstStyle>
            <a:lvl1pPr>
              <a:defRPr b="1" sz="5000"/>
            </a:lvl1pPr>
          </a:lstStyle>
          <a:p>
            <a:pPr/>
            <a:r>
              <a:t>감사합니다</a:t>
            </a:r>
          </a:p>
        </p:txBody>
      </p:sp>
      <p:sp>
        <p:nvSpPr>
          <p:cNvPr id="237" name="제목 1"/>
          <p:cNvSpPr txBox="1"/>
          <p:nvPr/>
        </p:nvSpPr>
        <p:spPr>
          <a:xfrm>
            <a:off x="1697310" y="3419138"/>
            <a:ext cx="8797379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spAutoFit/>
          </a:bodyPr>
          <a:lstStyle/>
          <a:p>
            <a:pPr algn="ctr">
              <a:defRPr sz="2000"/>
            </a:pPr>
            <a:r>
              <a:t>Kanghee Cho, Seulgi Lee, Chanho Park, Junyoung Kim</a:t>
            </a:r>
            <a:endParaRPr sz="6000"/>
          </a:p>
          <a:p>
            <a:pPr algn="ctr">
              <a:defRPr sz="2000"/>
            </a:pPr>
          </a:p>
          <a:p>
            <a:pPr algn="ctr">
              <a:defRPr sz="2000"/>
            </a:pPr>
            <a:r>
              <a:t>Laboratory for Single Cell Systems</a:t>
            </a:r>
            <a:endParaRPr sz="6000"/>
          </a:p>
          <a:p>
            <a:pPr algn="ctr">
              <a:defRPr sz="2000"/>
            </a:pPr>
            <a:r>
              <a:t>Department of Bioinformatics</a:t>
            </a:r>
            <a:r>
              <a:t> </a:t>
            </a:r>
            <a:r>
              <a:t>of Soongsil University</a:t>
            </a:r>
            <a:endParaRPr sz="6000"/>
          </a:p>
          <a:p>
            <a:pPr algn="ctr">
              <a:defRPr sz="2000"/>
            </a:pPr>
            <a:r>
              <a:t>Feb. 21.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Doublet in 10X platform</a:t>
            </a:r>
          </a:p>
        </p:txBody>
      </p:sp>
      <p:pic>
        <p:nvPicPr>
          <p:cNvPr id="100" name="250220_헤커톤_droplet 영상" descr="250220_헤커톤_droplet 영상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99786" y="1159049"/>
            <a:ext cx="10580394" cy="15383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Picture 2" descr="Picture 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13950" y="2983084"/>
            <a:ext cx="6844590" cy="34962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그림 8" descr="그림 8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168840" y="2983084"/>
            <a:ext cx="1856273" cy="15677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그림 10" descr="그림 10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207745" y="3911613"/>
            <a:ext cx="1378769" cy="1798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0000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0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What is topic model?</a:t>
            </a:r>
          </a:p>
        </p:txBody>
      </p:sp>
      <p:pic>
        <p:nvPicPr>
          <p:cNvPr id="107" name="그림 20" descr="그림 2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06447" y="1017203"/>
            <a:ext cx="7467745" cy="48395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8" name="KakaoTalk_Photo_2025-02-21-12-42-09.png" descr="KakaoTalk_Photo_2025-02-21-12-42-09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8864" y="1992734"/>
            <a:ext cx="1707181" cy="3686670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- 툴 마다 doublet 결과에 차이가 있음 (재현성이 부족)"/>
          <p:cNvSpPr txBox="1"/>
          <p:nvPr/>
        </p:nvSpPr>
        <p:spPr>
          <a:xfrm>
            <a:off x="57709" y="5930440"/>
            <a:ext cx="5015675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- 툴 마다 doublet 결과에 차이가 있음 </a:t>
            </a:r>
            <a:r>
              <a:rPr>
                <a:solidFill>
                  <a:srgbClr val="FF2600"/>
                </a:solidFill>
              </a:rPr>
              <a:t>(재현성이 부족) </a:t>
            </a:r>
          </a:p>
        </p:txBody>
      </p:sp>
      <p:sp>
        <p:nvSpPr>
          <p:cNvPr id="110" name="Doublet detection tools."/>
          <p:cNvSpPr txBox="1"/>
          <p:nvPr/>
        </p:nvSpPr>
        <p:spPr>
          <a:xfrm>
            <a:off x="495815" y="1370858"/>
            <a:ext cx="267375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180473" indent="-180473">
              <a:buSzPct val="60000"/>
              <a:buBlip>
                <a:blip r:embed="rId5"/>
              </a:buBlip>
            </a:lvl1pPr>
          </a:lstStyle>
          <a:p>
            <a:pPr/>
            <a:r>
              <a:t>Doublet detection tools.</a:t>
            </a:r>
          </a:p>
        </p:txBody>
      </p:sp>
      <p:sp>
        <p:nvSpPr>
          <p:cNvPr id="111" name="화살표"/>
          <p:cNvSpPr/>
          <p:nvPr/>
        </p:nvSpPr>
        <p:spPr>
          <a:xfrm>
            <a:off x="3383157" y="3104920"/>
            <a:ext cx="997870" cy="648160"/>
          </a:xfrm>
          <a:prstGeom prst="rightArrow">
            <a:avLst>
              <a:gd name="adj1" fmla="val 20305"/>
              <a:gd name="adj2" fmla="val 64812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37874" y="988523"/>
            <a:ext cx="6779929" cy="5566239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What is topic model?"/>
          <p:cNvSpPr txBox="1"/>
          <p:nvPr>
            <p:ph type="title" idx="4294967295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 anchor="b"/>
          <a:lstStyle>
            <a:lvl1pPr>
              <a:defRPr b="1" sz="3500" u="sng"/>
            </a:lvl1pPr>
          </a:lstStyle>
          <a:p>
            <a:pPr/>
            <a:r>
              <a:t>What is topic model?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Concept of Our project</a:t>
            </a:r>
          </a:p>
        </p:txBody>
      </p:sp>
      <p:sp>
        <p:nvSpPr>
          <p:cNvPr id="118" name="TextBox 3"/>
          <p:cNvSpPr txBox="1"/>
          <p:nvPr/>
        </p:nvSpPr>
        <p:spPr>
          <a:xfrm>
            <a:off x="770397" y="1917477"/>
            <a:ext cx="10314770" cy="321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60684" indent="-260684">
              <a:buSzPct val="100000"/>
              <a:buChar char="•"/>
              <a:defRPr sz="2600">
                <a:latin typeface="궁서체 일반체"/>
                <a:ea typeface="궁서체 일반체"/>
                <a:cs typeface="궁서체 일반체"/>
                <a:sym typeface="궁서체 일반체"/>
              </a:defRPr>
            </a:pPr>
            <a:r>
              <a:t>Hypothesis ; </a:t>
            </a:r>
          </a:p>
          <a:p>
            <a:pPr>
              <a:defRPr sz="2600">
                <a:latin typeface="궁서체 일반체"/>
                <a:ea typeface="궁서체 일반체"/>
                <a:cs typeface="궁서체 일반체"/>
                <a:sym typeface="궁서체 일반체"/>
              </a:defRPr>
            </a:pPr>
          </a:p>
          <a:p>
            <a:pPr/>
          </a:p>
          <a:p>
            <a:pPr/>
          </a:p>
          <a:p>
            <a:pPr>
              <a:lnSpc>
                <a:spcPct val="150000"/>
              </a:lnSpc>
              <a:defRPr b="1" sz="3200"/>
            </a:pP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“</a:t>
            </a:r>
            <a:r>
              <a:rPr sz="2400"/>
              <a:t>보통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</a:t>
            </a:r>
            <a:r>
              <a:rPr sz="2400"/>
              <a:t>한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</a:t>
            </a:r>
            <a:r>
              <a:rPr sz="2400"/>
              <a:t>세포에서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</a:t>
            </a:r>
            <a:r>
              <a:rPr sz="2400"/>
              <a:t>동시에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</a:t>
            </a:r>
            <a:r>
              <a:rPr sz="2400"/>
              <a:t>발현되기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</a:t>
            </a:r>
            <a:endParaRPr sz="2400">
              <a:latin typeface="나눔고딕"/>
              <a:ea typeface="나눔고딕"/>
              <a:cs typeface="나눔고딕"/>
              <a:sym typeface="나눔고딕"/>
            </a:endParaRPr>
          </a:p>
          <a:p>
            <a:pPr lvl="2">
              <a:lnSpc>
                <a:spcPct val="150000"/>
              </a:lnSpc>
              <a:defRPr b="1" sz="3200"/>
            </a:pP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특정 cell type marker</a:t>
            </a:r>
            <a:r>
              <a:rPr sz="2400"/>
              <a:t>들이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강하게 혼재되어 </a:t>
            </a:r>
            <a:r>
              <a:rPr sz="2400"/>
              <a:t>나타나는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경우, </a:t>
            </a:r>
            <a:endParaRPr sz="2400">
              <a:latin typeface="나눔고딕"/>
              <a:ea typeface="나눔고딕"/>
              <a:cs typeface="나눔고딕"/>
              <a:sym typeface="나눔고딕"/>
            </a:endParaRPr>
          </a:p>
          <a:p>
            <a:pPr>
              <a:defRPr b="1" sz="3200"/>
            </a:pPr>
            <a:endParaRPr sz="2400">
              <a:latin typeface="나눔고딕"/>
              <a:ea typeface="나눔고딕"/>
              <a:cs typeface="나눔고딕"/>
              <a:sym typeface="나눔고딕"/>
            </a:endParaRPr>
          </a:p>
          <a:p>
            <a:pPr lvl="8">
              <a:defRPr b="1" sz="3200"/>
            </a:pP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                                </a:t>
            </a:r>
            <a:r>
              <a:rPr sz="3300">
                <a:solidFill>
                  <a:srgbClr val="FF2600"/>
                </a:solidFill>
                <a:latin typeface="나눔고딕"/>
                <a:ea typeface="나눔고딕"/>
                <a:cs typeface="나눔고딕"/>
                <a:sym typeface="나눔고딕"/>
              </a:rPr>
              <a:t>doublet</a:t>
            </a:r>
            <a:r>
              <a:rPr sz="2400"/>
              <a:t>일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</a:t>
            </a:r>
            <a:r>
              <a:rPr sz="2400"/>
              <a:t>가능성이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 </a:t>
            </a:r>
            <a:r>
              <a:rPr sz="2400"/>
              <a:t>크다</a:t>
            </a:r>
            <a:r>
              <a:rPr sz="2400">
                <a:latin typeface="나눔고딕"/>
                <a:ea typeface="나눔고딕"/>
                <a:cs typeface="나눔고딕"/>
                <a:sym typeface="나눔고딕"/>
              </a:rPr>
              <a:t>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8323" y="2545729"/>
            <a:ext cx="2474896" cy="2031858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What is our model?"/>
          <p:cNvSpPr txBox="1"/>
          <p:nvPr>
            <p:ph type="title" idx="4294967295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 anchor="b"/>
          <a:lstStyle>
            <a:lvl1pPr>
              <a:defRPr b="1" sz="3500" u="sng"/>
            </a:lvl1pPr>
          </a:lstStyle>
          <a:p>
            <a:pPr/>
            <a:r>
              <a:t>What is our model?</a:t>
            </a:r>
          </a:p>
        </p:txBody>
      </p:sp>
      <p:grpSp>
        <p:nvGrpSpPr>
          <p:cNvPr id="126" name="그룹"/>
          <p:cNvGrpSpPr/>
          <p:nvPr/>
        </p:nvGrpSpPr>
        <p:grpSpPr>
          <a:xfrm>
            <a:off x="4905259" y="513304"/>
            <a:ext cx="6240831" cy="5626604"/>
            <a:chOff x="0" y="0"/>
            <a:chExt cx="6240830" cy="5626603"/>
          </a:xfrm>
        </p:grpSpPr>
        <p:pic>
          <p:nvPicPr>
            <p:cNvPr id="122" name="이미지" descr="이미지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2944" r="0" b="0"/>
            <a:stretch>
              <a:fillRect/>
            </a:stretch>
          </p:blipFill>
          <p:spPr>
            <a:xfrm>
              <a:off x="0" y="4115126"/>
              <a:ext cx="6024448" cy="15114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3" name="이미지" descr="이미지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570364" y="0"/>
              <a:ext cx="2883884" cy="5888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4" name="이미지" descr="이미지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49639"/>
            <a:stretch>
              <a:fillRect/>
            </a:stretch>
          </p:blipFill>
          <p:spPr>
            <a:xfrm>
              <a:off x="216382" y="797615"/>
              <a:ext cx="6024449" cy="28134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5" name="화살표"/>
            <p:cNvSpPr/>
            <p:nvPr/>
          </p:nvSpPr>
          <p:spPr>
            <a:xfrm flipH="1" rot="5400000">
              <a:off x="3094923" y="3633932"/>
              <a:ext cx="660664" cy="43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410" y="13176"/>
                  </a:moveTo>
                  <a:lnTo>
                    <a:pt x="8410" y="21600"/>
                  </a:lnTo>
                  <a:lnTo>
                    <a:pt x="0" y="10800"/>
                  </a:lnTo>
                  <a:lnTo>
                    <a:pt x="8410" y="0"/>
                  </a:lnTo>
                  <a:lnTo>
                    <a:pt x="8410" y="8424"/>
                  </a:lnTo>
                  <a:lnTo>
                    <a:pt x="21600" y="8424"/>
                  </a:lnTo>
                  <a:lnTo>
                    <a:pt x="21600" y="13176"/>
                  </a:lnTo>
                  <a:close/>
                </a:path>
              </a:pathLst>
            </a:custGeom>
            <a:solidFill>
              <a:srgbClr val="000000">
                <a:alpha val="5598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Step of Our project</a:t>
            </a:r>
          </a:p>
        </p:txBody>
      </p:sp>
      <p:sp>
        <p:nvSpPr>
          <p:cNvPr id="130" name="각 토픽이…"/>
          <p:cNvSpPr/>
          <p:nvPr/>
        </p:nvSpPr>
        <p:spPr>
          <a:xfrm>
            <a:off x="948195" y="2292577"/>
            <a:ext cx="4221978" cy="2767027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905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>
              <a:lnSpc>
                <a:spcPct val="150000"/>
              </a:lnSpc>
              <a:defRPr sz="21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각 토픽이 </a:t>
            </a:r>
          </a:p>
          <a:p>
            <a:pPr algn="ctr">
              <a:lnSpc>
                <a:spcPct val="150000"/>
              </a:lnSpc>
              <a:defRPr sz="21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하나의 세포 유형을 대표하는지 확인</a:t>
            </a:r>
          </a:p>
        </p:txBody>
      </p:sp>
      <p:sp>
        <p:nvSpPr>
          <p:cNvPr id="131" name="Step 1."/>
          <p:cNvSpPr txBox="1"/>
          <p:nvPr/>
        </p:nvSpPr>
        <p:spPr>
          <a:xfrm>
            <a:off x="1243802" y="2014944"/>
            <a:ext cx="1190773" cy="4978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700"/>
            </a:lvl1pPr>
          </a:lstStyle>
          <a:p>
            <a:pPr/>
            <a:r>
              <a:t>Step 1.</a:t>
            </a:r>
          </a:p>
        </p:txBody>
      </p:sp>
      <p:sp>
        <p:nvSpPr>
          <p:cNvPr id="132" name="예외적인 마커 조합을 통해…"/>
          <p:cNvSpPr/>
          <p:nvPr/>
        </p:nvSpPr>
        <p:spPr>
          <a:xfrm>
            <a:off x="7212980" y="2280293"/>
            <a:ext cx="4014670" cy="2767027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905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algn="ctr" defTabSz="457200">
              <a:lnSpc>
                <a:spcPct val="150000"/>
              </a:lnSpc>
              <a:defRPr sz="20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예외적인 마커 조합을 통해 </a:t>
            </a:r>
          </a:p>
          <a:p>
            <a:pPr algn="ctr" defTabSz="457200">
              <a:lnSpc>
                <a:spcPct val="150000"/>
              </a:lnSpc>
              <a:defRPr sz="20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doublet 탐지.</a:t>
            </a:r>
          </a:p>
        </p:txBody>
      </p:sp>
      <p:sp>
        <p:nvSpPr>
          <p:cNvPr id="133" name="Step 2."/>
          <p:cNvSpPr txBox="1"/>
          <p:nvPr/>
        </p:nvSpPr>
        <p:spPr>
          <a:xfrm>
            <a:off x="7508588" y="2002660"/>
            <a:ext cx="1190772" cy="4978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700"/>
            </a:lvl1pPr>
          </a:lstStyle>
          <a:p>
            <a:pPr/>
            <a:r>
              <a:t>Step 2.</a:t>
            </a:r>
          </a:p>
        </p:txBody>
      </p:sp>
      <p:sp>
        <p:nvSpPr>
          <p:cNvPr id="134" name="화살표"/>
          <p:cNvSpPr/>
          <p:nvPr/>
        </p:nvSpPr>
        <p:spPr>
          <a:xfrm>
            <a:off x="5574862" y="3213247"/>
            <a:ext cx="1270001" cy="901119"/>
          </a:xfrm>
          <a:prstGeom prst="rightArrow">
            <a:avLst>
              <a:gd name="adj1" fmla="val 20305"/>
              <a:gd name="adj2" fmla="val 59331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Topic = Cell-type?</a:t>
            </a:r>
          </a:p>
        </p:txBody>
      </p:sp>
      <p:pic>
        <p:nvPicPr>
          <p:cNvPr id="138" name="그림 24" descr="그림 24"/>
          <p:cNvPicPr>
            <a:picLocks noChangeAspect="1"/>
          </p:cNvPicPr>
          <p:nvPr/>
        </p:nvPicPr>
        <p:blipFill>
          <a:blip r:embed="rId3">
            <a:extLst/>
          </a:blip>
          <a:srcRect l="0" t="0" r="0" b="25903"/>
          <a:stretch>
            <a:fillRect/>
          </a:stretch>
        </p:blipFill>
        <p:spPr>
          <a:xfrm>
            <a:off x="96111" y="1017586"/>
            <a:ext cx="5037949" cy="18803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이미지" descr="이미지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02165" y="3499282"/>
            <a:ext cx="5306275" cy="14242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이미지" descr="이미지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402192" y="1545211"/>
            <a:ext cx="5306220" cy="1615659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화살표"/>
          <p:cNvSpPr/>
          <p:nvPr/>
        </p:nvSpPr>
        <p:spPr>
          <a:xfrm flipH="1" rot="5400000">
            <a:off x="2478381" y="2960912"/>
            <a:ext cx="624841" cy="596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410" y="13176"/>
                </a:moveTo>
                <a:lnTo>
                  <a:pt x="8410" y="21600"/>
                </a:lnTo>
                <a:lnTo>
                  <a:pt x="0" y="10800"/>
                </a:lnTo>
                <a:lnTo>
                  <a:pt x="8410" y="0"/>
                </a:lnTo>
                <a:lnTo>
                  <a:pt x="8410" y="8424"/>
                </a:lnTo>
                <a:lnTo>
                  <a:pt x="21600" y="8424"/>
                </a:lnTo>
                <a:lnTo>
                  <a:pt x="21600" y="13176"/>
                </a:lnTo>
                <a:close/>
              </a:path>
            </a:pathLst>
          </a:custGeom>
          <a:solidFill>
            <a:srgbClr val="000000">
              <a:alpha val="3534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42" name="화살표"/>
          <p:cNvSpPr/>
          <p:nvPr/>
        </p:nvSpPr>
        <p:spPr>
          <a:xfrm flipH="1" rot="19200000">
            <a:off x="4927758" y="3570445"/>
            <a:ext cx="806451" cy="596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205" y="13176"/>
                </a:moveTo>
                <a:lnTo>
                  <a:pt x="7205" y="21600"/>
                </a:lnTo>
                <a:lnTo>
                  <a:pt x="0" y="10800"/>
                </a:lnTo>
                <a:lnTo>
                  <a:pt x="7205" y="0"/>
                </a:lnTo>
                <a:lnTo>
                  <a:pt x="7205" y="8424"/>
                </a:lnTo>
                <a:lnTo>
                  <a:pt x="21600" y="8424"/>
                </a:lnTo>
                <a:lnTo>
                  <a:pt x="21600" y="13176"/>
                </a:lnTo>
                <a:close/>
              </a:path>
            </a:pathLst>
          </a:custGeom>
          <a:solidFill>
            <a:srgbClr val="000000">
              <a:alpha val="37036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43" name="화살표"/>
          <p:cNvSpPr/>
          <p:nvPr/>
        </p:nvSpPr>
        <p:spPr>
          <a:xfrm flipH="1" rot="5400000">
            <a:off x="8652077" y="5133101"/>
            <a:ext cx="806451" cy="596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205" y="13176"/>
                </a:moveTo>
                <a:lnTo>
                  <a:pt x="7205" y="21600"/>
                </a:lnTo>
                <a:lnTo>
                  <a:pt x="0" y="10800"/>
                </a:lnTo>
                <a:lnTo>
                  <a:pt x="7205" y="0"/>
                </a:lnTo>
                <a:lnTo>
                  <a:pt x="7205" y="8424"/>
                </a:lnTo>
                <a:lnTo>
                  <a:pt x="21600" y="8424"/>
                </a:lnTo>
                <a:lnTo>
                  <a:pt x="21600" y="13176"/>
                </a:lnTo>
                <a:close/>
              </a:path>
            </a:pathLst>
          </a:custGeom>
          <a:solidFill>
            <a:srgbClr val="000000">
              <a:alpha val="3534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44" name="Topic = Cell-type?"/>
          <p:cNvSpPr txBox="1"/>
          <p:nvPr/>
        </p:nvSpPr>
        <p:spPr>
          <a:xfrm>
            <a:off x="7099348" y="5938806"/>
            <a:ext cx="3911909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90000"/>
              </a:lnSpc>
              <a:defRPr b="1" sz="3500" u="sng"/>
            </a:lvl1pPr>
          </a:lstStyle>
          <a:p>
            <a:pPr/>
            <a:r>
              <a:t>Topic = Cell-type?</a:t>
            </a:r>
          </a:p>
        </p:txBody>
      </p:sp>
      <p:pic>
        <p:nvPicPr>
          <p:cNvPr id="145" name="DALL·E 2025-02-21 00.59.00 - Create a clean and intuitive illustration to visually explain topic modeling for doublet detection in cell analysis. The image should depict two strea.webp" descr="DALL·E 2025-02-21 00.59.00 - Create a clean and intuitive illustration to visually explain topic modeling for doublet detection in cell analysis. The image should depict two strea.webp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63953" y="3761578"/>
            <a:ext cx="2853697" cy="28536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46530" t="24828" r="1" b="63524"/>
          <a:stretch>
            <a:fillRect/>
          </a:stretch>
        </p:blipFill>
        <p:spPr>
          <a:xfrm>
            <a:off x="9811263" y="6091880"/>
            <a:ext cx="2615623" cy="806294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제목 1"/>
          <p:cNvSpPr txBox="1"/>
          <p:nvPr>
            <p:ph type="ctrTitle"/>
          </p:nvPr>
        </p:nvSpPr>
        <p:spPr>
          <a:xfrm>
            <a:off x="163033" y="141384"/>
            <a:ext cx="11529498" cy="640645"/>
          </a:xfrm>
          <a:prstGeom prst="rect">
            <a:avLst/>
          </a:prstGeom>
        </p:spPr>
        <p:txBody>
          <a:bodyPr/>
          <a:lstStyle>
            <a:lvl1pPr algn="l">
              <a:defRPr b="1" sz="3500" u="sng"/>
            </a:lvl1pPr>
          </a:lstStyle>
          <a:p>
            <a:pPr/>
            <a:r>
              <a:t>EnrichR by each topic</a:t>
            </a:r>
          </a:p>
        </p:txBody>
      </p:sp>
      <p:pic>
        <p:nvPicPr>
          <p:cNvPr id="149" name="그림 3" descr="그림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6960" y="1140202"/>
            <a:ext cx="3738036" cy="16384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그림 4" descr="그림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63424" y="1141852"/>
            <a:ext cx="3725939" cy="15416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그림 6" descr="그림 6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955340" y="1140202"/>
            <a:ext cx="4106940" cy="17291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그림 7" descr="그림 7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84210" y="3228829"/>
            <a:ext cx="3734189" cy="15933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그림 8" descr="그림 8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063422" y="3228829"/>
            <a:ext cx="3726489" cy="15779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그림 9" descr="그림 9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7958088" y="3228830"/>
            <a:ext cx="4326853" cy="18088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그림 10" descr="그림 10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284210" y="5045314"/>
            <a:ext cx="3718793" cy="14779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그림 11" descr="그림 11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4048030" y="5045314"/>
            <a:ext cx="3749579" cy="1624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그림 12" descr="그림 12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7942695" y="5045316"/>
            <a:ext cx="4342246" cy="18550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